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66" d="100"/>
          <a:sy n="66" d="100"/>
        </p:scale>
        <p:origin x="9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8/1/2019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8/1/2019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8/1/2019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8/1/2019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586B75A-687E-405C-8A0B-8D00578BA2C3}" type="datetimeFigureOut">
              <a:rPr lang="en-US" dirty="0"/>
              <a:pPr/>
              <a:t>8/1/2019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8/1/2019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8/1/2019</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smtClean="0"/>
              <a:t>Образец заголовка</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8/1/2019</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8/1/2019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ru-RU" smtClean="0"/>
              <a:t>Образец заголовка</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Date Placeholder 7"/>
          <p:cNvSpPr>
            <a:spLocks noGrp="1"/>
          </p:cNvSpPr>
          <p:nvPr>
            <p:ph type="dt" sz="half" idx="10"/>
          </p:nvPr>
        </p:nvSpPr>
        <p:spPr/>
        <p:txBody>
          <a:bodyPr/>
          <a:lstStyle/>
          <a:p>
            <a:fld id="{5586B75A-687E-405C-8A0B-8D00578BA2C3}" type="datetimeFigureOut">
              <a:rPr lang="en-US" dirty="0"/>
              <a:pPr/>
              <a:t>8/1/2019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Date Placeholder 7"/>
          <p:cNvSpPr>
            <a:spLocks noGrp="1"/>
          </p:cNvSpPr>
          <p:nvPr>
            <p:ph type="dt" sz="half" idx="10"/>
          </p:nvPr>
        </p:nvSpPr>
        <p:spPr/>
        <p:txBody>
          <a:bodyPr/>
          <a:lstStyle/>
          <a:p>
            <a:fld id="{5586B75A-687E-405C-8A0B-8D00578BA2C3}" type="datetimeFigureOut">
              <a:rPr lang="en-US" dirty="0"/>
              <a:pPr/>
              <a:t>8/1/2019</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8/1/2019</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1.xml"/><Relationship Id="rId6" Type="http://schemas.openxmlformats.org/officeDocument/2006/relationships/image" Target="../media/image15.jpg"/><Relationship Id="rId5" Type="http://schemas.openxmlformats.org/officeDocument/2006/relationships/image" Target="../media/image14.jpg"/><Relationship Id="rId4" Type="http://schemas.openxmlformats.org/officeDocument/2006/relationships/image" Target="../media/image13.jpg"/></Relationships>
</file>

<file path=ppt/slides/_rels/slide7.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17.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19.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913748" y="-13252"/>
            <a:ext cx="9754273" cy="646331"/>
          </a:xfrm>
          <a:prstGeom prst="rect">
            <a:avLst/>
          </a:prstGeom>
        </p:spPr>
        <p:txBody>
          <a:bodyPr wrap="square">
            <a:spAutoFit/>
          </a:bodyPr>
          <a:lstStyle/>
          <a:p>
            <a:r>
              <a:rPr lang="uz-Cyrl-UZ" sz="3600" dirty="0">
                <a:ln w="0">
                  <a:solidFill>
                    <a:schemeClr val="accent1">
                      <a:lumMod val="75000"/>
                    </a:schemeClr>
                  </a:solidFill>
                </a:ln>
                <a:effectLst>
                  <a:outerShdw blurRad="38100" dist="19050" dir="2700000" algn="tl" rotWithShape="0">
                    <a:schemeClr val="dk1">
                      <a:alpha val="40000"/>
                    </a:schemeClr>
                  </a:outerShdw>
                  <a:reflection blurRad="6350" stA="55000" endA="300" endPos="45500" dir="5400000" sy="-100000" algn="bl" rotWithShape="0"/>
                </a:effectLst>
                <a:latin typeface="Cambria" panose="02040503050406030204" pitchFamily="18" charset="0"/>
              </a:rPr>
              <a:t>Республика Маънавият ва маърифат маркази</a:t>
            </a:r>
            <a:endParaRPr lang="ru-RU" sz="3600" dirty="0">
              <a:ln w="0">
                <a:solidFill>
                  <a:schemeClr val="accent1">
                    <a:lumMod val="75000"/>
                  </a:schemeClr>
                </a:solidFill>
              </a:ln>
              <a:effectLst>
                <a:outerShdw blurRad="38100" dist="19050" dir="2700000" algn="tl" rotWithShape="0">
                  <a:schemeClr val="dk1">
                    <a:alpha val="40000"/>
                  </a:schemeClr>
                </a:outerShdw>
                <a:reflection blurRad="6350" stA="55000" endA="300" endPos="45500" dir="5400000" sy="-100000" algn="bl" rotWithShape="0"/>
              </a:effectLst>
              <a:latin typeface="Cambria" panose="02040503050406030204" pitchFamily="18" charset="0"/>
            </a:endParaRPr>
          </a:p>
        </p:txBody>
      </p:sp>
      <p:sp>
        <p:nvSpPr>
          <p:cNvPr id="5" name="Прямоугольник 4"/>
          <p:cNvSpPr/>
          <p:nvPr/>
        </p:nvSpPr>
        <p:spPr>
          <a:xfrm>
            <a:off x="1269564" y="2355437"/>
            <a:ext cx="7698519" cy="1569660"/>
          </a:xfrm>
          <a:prstGeom prst="rect">
            <a:avLst/>
          </a:prstGeom>
        </p:spPr>
        <p:txBody>
          <a:bodyPr wrap="none">
            <a:spAutoFit/>
          </a:bodyPr>
          <a:lstStyle/>
          <a:p>
            <a:pPr algn="ctr"/>
            <a:r>
              <a:rPr lang="uz-Cyrl-UZ" sz="4800" b="1" dirty="0" smtClean="0">
                <a:ln w="0"/>
                <a:solidFill>
                  <a:schemeClr val="tx2">
                    <a:lumMod val="50000"/>
                  </a:schemeClr>
                </a:solidFill>
                <a:effectLst>
                  <a:outerShdw blurRad="38100" dist="25400" dir="5400000" algn="ctr" rotWithShape="0">
                    <a:srgbClr val="6E747A">
                      <a:alpha val="43000"/>
                    </a:srgbClr>
                  </a:outerShdw>
                  <a:reflection blurRad="6350" stA="55000" endA="300" endPos="45500" dir="5400000" sy="-100000" algn="bl" rotWithShape="0"/>
                </a:effectLst>
                <a:latin typeface="Cambria" panose="02040503050406030204" pitchFamily="18" charset="0"/>
              </a:rPr>
              <a:t>Жонажон Ўзбекистоним, </a:t>
            </a:r>
          </a:p>
          <a:p>
            <a:pPr algn="ctr"/>
            <a:r>
              <a:rPr lang="uz-Cyrl-UZ" sz="4800" b="1" dirty="0" smtClean="0">
                <a:ln w="0"/>
                <a:solidFill>
                  <a:schemeClr val="tx2">
                    <a:lumMod val="50000"/>
                  </a:schemeClr>
                </a:solidFill>
                <a:effectLst>
                  <a:outerShdw blurRad="38100" dist="25400" dir="5400000" algn="ctr" rotWithShape="0">
                    <a:srgbClr val="6E747A">
                      <a:alpha val="43000"/>
                    </a:srgbClr>
                  </a:outerShdw>
                  <a:reflection blurRad="6350" stA="55000" endA="300" endPos="45500" dir="5400000" sy="-100000" algn="bl" rotWithShape="0"/>
                </a:effectLst>
                <a:latin typeface="Cambria" panose="02040503050406030204" pitchFamily="18" charset="0"/>
              </a:rPr>
              <a:t>мангу бўл омон!</a:t>
            </a:r>
            <a:endParaRPr lang="ru-RU" sz="4800" b="1" dirty="0">
              <a:ln w="0"/>
              <a:solidFill>
                <a:schemeClr val="tx2">
                  <a:lumMod val="50000"/>
                </a:schemeClr>
              </a:solidFill>
              <a:effectLst>
                <a:outerShdw blurRad="38100" dist="25400" dir="5400000" algn="ctr" rotWithShape="0">
                  <a:srgbClr val="6E747A">
                    <a:alpha val="43000"/>
                  </a:srgbClr>
                </a:outerShdw>
                <a:reflection blurRad="6350" stA="55000" endA="300" endPos="45500" dir="5400000" sy="-100000" algn="bl" rotWithShape="0"/>
              </a:effectLst>
              <a:latin typeface="Cambria" panose="02040503050406030204" pitchFamily="18" charset="0"/>
            </a:endParaRPr>
          </a:p>
        </p:txBody>
      </p:sp>
      <p:sp>
        <p:nvSpPr>
          <p:cNvPr id="8" name="Прямоугольник 7"/>
          <p:cNvSpPr/>
          <p:nvPr/>
        </p:nvSpPr>
        <p:spPr>
          <a:xfrm>
            <a:off x="4085016" y="6318838"/>
            <a:ext cx="2067617" cy="400110"/>
          </a:xfrm>
          <a:prstGeom prst="rect">
            <a:avLst/>
          </a:prstGeom>
        </p:spPr>
        <p:txBody>
          <a:bodyPr wrap="none">
            <a:spAutoFit/>
          </a:bodyPr>
          <a:lstStyle/>
          <a:p>
            <a:r>
              <a:rPr lang="uz-Cyrl-UZ" sz="2000" dirty="0">
                <a:latin typeface="Cambria" panose="02040503050406030204" pitchFamily="18" charset="0"/>
              </a:rPr>
              <a:t>Тошкент – 2019 </a:t>
            </a:r>
            <a:endParaRPr lang="ru-RU" sz="2000" dirty="0">
              <a:latin typeface="Cambria" panose="02040503050406030204" pitchFamily="18" charset="0"/>
            </a:endParaRPr>
          </a:p>
        </p:txBody>
      </p:sp>
      <p:pic>
        <p:nvPicPr>
          <p:cNvPr id="10" name="Рисунок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559" y="13252"/>
            <a:ext cx="919544" cy="679261"/>
          </a:xfrm>
          <a:prstGeom prst="rect">
            <a:avLst/>
          </a:prstGeom>
        </p:spPr>
      </p:pic>
      <p:pic>
        <p:nvPicPr>
          <p:cNvPr id="11" name="Рисунок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96400" y="780015"/>
            <a:ext cx="2895600" cy="1666875"/>
          </a:xfrm>
          <a:prstGeom prst="rect">
            <a:avLst/>
          </a:prstGeom>
        </p:spPr>
      </p:pic>
      <p:pic>
        <p:nvPicPr>
          <p:cNvPr id="12" name="Рисунок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86875" y="2446890"/>
            <a:ext cx="2905125" cy="1926327"/>
          </a:xfrm>
          <a:prstGeom prst="rect">
            <a:avLst/>
          </a:prstGeom>
        </p:spPr>
      </p:pic>
      <p:pic>
        <p:nvPicPr>
          <p:cNvPr id="13" name="Picture 2" descr="C:\Users\XTreme.ws\Desktop\mqdefault.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96400" y="4373217"/>
            <a:ext cx="2895600" cy="17227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13666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0966" y="660791"/>
            <a:ext cx="9812805" cy="5493657"/>
          </a:xfrm>
          <a:prstGeom prst="rect">
            <a:avLst/>
          </a:prstGeom>
        </p:spPr>
      </p:pic>
      <p:sp>
        <p:nvSpPr>
          <p:cNvPr id="4" name="Прямоугольник 3"/>
          <p:cNvSpPr/>
          <p:nvPr/>
        </p:nvSpPr>
        <p:spPr>
          <a:xfrm>
            <a:off x="3162186" y="936564"/>
            <a:ext cx="6186950" cy="3139321"/>
          </a:xfrm>
          <a:prstGeom prst="rect">
            <a:avLst/>
          </a:prstGeom>
        </p:spPr>
        <p:txBody>
          <a:bodyPr wrap="none">
            <a:spAutoFit/>
          </a:bodyPr>
          <a:lstStyle/>
          <a:p>
            <a:pPr algn="ctr">
              <a:spcAft>
                <a:spcPts val="0"/>
              </a:spcAft>
            </a:pPr>
            <a:r>
              <a:rPr lang="uz-Cyrl-UZ" sz="6600" b="1" dirty="0" smtClean="0">
                <a:solidFill>
                  <a:srgbClr val="FFFF00"/>
                </a:solidFill>
                <a:latin typeface="Cambria" panose="02040503050406030204" pitchFamily="18" charset="0"/>
                <a:ea typeface="Times New Roman" panose="02020603050405020304" pitchFamily="18" charset="0"/>
              </a:rPr>
              <a:t>Эътиборингиз </a:t>
            </a:r>
          </a:p>
          <a:p>
            <a:pPr algn="ctr">
              <a:spcAft>
                <a:spcPts val="0"/>
              </a:spcAft>
            </a:pPr>
            <a:r>
              <a:rPr lang="uz-Cyrl-UZ" sz="6600" b="1" dirty="0" smtClean="0">
                <a:solidFill>
                  <a:srgbClr val="FFFF00"/>
                </a:solidFill>
                <a:latin typeface="Cambria" panose="02040503050406030204" pitchFamily="18" charset="0"/>
                <a:ea typeface="Times New Roman" panose="02020603050405020304" pitchFamily="18" charset="0"/>
              </a:rPr>
              <a:t>учун </a:t>
            </a:r>
          </a:p>
          <a:p>
            <a:pPr algn="ctr">
              <a:spcAft>
                <a:spcPts val="0"/>
              </a:spcAft>
            </a:pPr>
            <a:r>
              <a:rPr lang="uz-Cyrl-UZ" sz="6600" b="1" dirty="0" smtClean="0">
                <a:solidFill>
                  <a:srgbClr val="FFFF00"/>
                </a:solidFill>
                <a:latin typeface="Cambria" panose="02040503050406030204" pitchFamily="18" charset="0"/>
                <a:ea typeface="Times New Roman" panose="02020603050405020304" pitchFamily="18" charset="0"/>
              </a:rPr>
              <a:t>раҳмат!</a:t>
            </a:r>
            <a:endParaRPr lang="ru-RU" sz="6600" b="1" dirty="0">
              <a:solidFill>
                <a:srgbClr val="FFFF00"/>
              </a:solidFill>
              <a:latin typeface="Cambria" panose="02040503050406030204" pitchFamily="18" charset="0"/>
              <a:ea typeface="Times New Roman" panose="02020603050405020304" pitchFamily="18" charset="0"/>
            </a:endParaRPr>
          </a:p>
        </p:txBody>
      </p:sp>
      <p:sp>
        <p:nvSpPr>
          <p:cNvPr id="5" name="Прямоугольник 4"/>
          <p:cNvSpPr/>
          <p:nvPr/>
        </p:nvSpPr>
        <p:spPr>
          <a:xfrm>
            <a:off x="5869240" y="6321362"/>
            <a:ext cx="5074531" cy="369332"/>
          </a:xfrm>
          <a:prstGeom prst="rect">
            <a:avLst/>
          </a:prstGeom>
        </p:spPr>
        <p:txBody>
          <a:bodyPr wrap="none">
            <a:spAutoFit/>
          </a:bodyPr>
          <a:lstStyle/>
          <a:p>
            <a:pPr algn="just">
              <a:spcAft>
                <a:spcPts val="0"/>
              </a:spcAft>
            </a:pPr>
            <a:r>
              <a:rPr lang="uz-Cyrl-UZ" i="1" dirty="0" smtClean="0">
                <a:solidFill>
                  <a:srgbClr val="7030A0"/>
                </a:solidFill>
                <a:latin typeface="Times New Roman" panose="02020603050405020304" pitchFamily="18" charset="0"/>
                <a:ea typeface="Times New Roman" panose="02020603050405020304" pitchFamily="18" charset="0"/>
              </a:rPr>
              <a:t>Тарғибот ишларини методик таъминлаш бўлими</a:t>
            </a:r>
            <a:endParaRPr lang="ru-RU" i="1" dirty="0">
              <a:solidFill>
                <a:srgbClr val="7030A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03040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7087"/>
            <a:ext cx="12192000" cy="6848101"/>
          </a:xfrm>
          <a:prstGeom prst="rect">
            <a:avLst/>
          </a:prstGeom>
        </p:spPr>
      </p:pic>
      <p:sp>
        <p:nvSpPr>
          <p:cNvPr id="4" name="Прямоугольник 3"/>
          <p:cNvSpPr/>
          <p:nvPr/>
        </p:nvSpPr>
        <p:spPr>
          <a:xfrm>
            <a:off x="536619" y="98307"/>
            <a:ext cx="8246773" cy="3046988"/>
          </a:xfrm>
          <a:prstGeom prst="rect">
            <a:avLst/>
          </a:prstGeom>
        </p:spPr>
        <p:txBody>
          <a:bodyPr wrap="square">
            <a:spAutoFit/>
          </a:bodyPr>
          <a:lstStyle/>
          <a:p>
            <a:pPr algn="ctr">
              <a:spcAft>
                <a:spcPts val="0"/>
              </a:spcAft>
            </a:pPr>
            <a:r>
              <a:rPr lang="uz-Cyrl-UZ" sz="2400" dirty="0">
                <a:ln w="0"/>
                <a:solidFill>
                  <a:schemeClr val="accent1">
                    <a:lumMod val="50000"/>
                  </a:schemeClr>
                </a:solidFill>
                <a:effectLst>
                  <a:outerShdw blurRad="38100" dist="25400" dir="5400000" algn="ctr" rotWithShape="0">
                    <a:srgbClr val="6E747A">
                      <a:alpha val="43000"/>
                    </a:srgbClr>
                  </a:outerShdw>
                </a:effectLst>
                <a:latin typeface="Cambria" panose="02040503050406030204" pitchFamily="18" charset="0"/>
                <a:ea typeface="Times New Roman" panose="02020603050405020304" pitchFamily="18" charset="0"/>
              </a:rPr>
              <a:t>Буюк ва бебаҳо неъмат – мустақилликнинг миллий тараққиётимиз, бугунги ва келгуси авлодлар тақдири, келажаги учун беқиёс аҳамияти йиллар ўтиши билан тобора ортиб бормоқда. Ўзбекистоннинг давлат мустақиллиги халқимизнинг миллий манфаатларини, тинч ва осуда ҳаётини таъминлаш, мамлакатимизнинг халқаро миқёсдаги обрў-эътиборини юксалтиришнинг мустаҳкам пойдевори бўлиб келмоқда.</a:t>
            </a:r>
            <a:endParaRPr lang="ru-RU" sz="2400" dirty="0">
              <a:ln w="0"/>
              <a:solidFill>
                <a:schemeClr val="accent1">
                  <a:lumMod val="50000"/>
                </a:schemeClr>
              </a:solidFill>
              <a:effectLst>
                <a:outerShdw blurRad="38100" dist="25400" dir="5400000" algn="ctr" rotWithShape="0">
                  <a:srgbClr val="6E747A">
                    <a:alpha val="43000"/>
                  </a:srgbClr>
                </a:outerShdw>
              </a:effectLst>
              <a:latin typeface="Cambria" panose="02040503050406030204" pitchFamily="18" charset="0"/>
              <a:ea typeface="Times New Roman" panose="02020603050405020304" pitchFamily="18" charset="0"/>
            </a:endParaRPr>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99255" y="3380689"/>
            <a:ext cx="4237150" cy="2809415"/>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extLst>
      <p:ext uri="{BB962C8B-B14F-4D97-AF65-F5344CB8AC3E}">
        <p14:creationId xmlns:p14="http://schemas.microsoft.com/office/powerpoint/2010/main" val="35768854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308114" cy="6892544"/>
          </a:xfrm>
          <a:prstGeom prst="rect">
            <a:avLst/>
          </a:prstGeom>
        </p:spPr>
      </p:pic>
      <p:sp>
        <p:nvSpPr>
          <p:cNvPr id="5" name="Прямоугольник 4"/>
          <p:cNvSpPr/>
          <p:nvPr/>
        </p:nvSpPr>
        <p:spPr>
          <a:xfrm>
            <a:off x="1316181" y="1001217"/>
            <a:ext cx="9684327" cy="5016758"/>
          </a:xfrm>
          <a:prstGeom prst="rect">
            <a:avLst/>
          </a:prstGeom>
        </p:spPr>
        <p:txBody>
          <a:bodyPr wrap="square">
            <a:spAutoFit/>
          </a:bodyPr>
          <a:lstStyle/>
          <a:p>
            <a:pPr algn="ctr">
              <a:spcAft>
                <a:spcPts val="0"/>
              </a:spcAft>
            </a:pPr>
            <a:r>
              <a:rPr lang="uz-Cyrl-UZ" sz="4000" b="1" dirty="0">
                <a:ln w="0"/>
                <a:solidFill>
                  <a:schemeClr val="bg1"/>
                </a:solidFill>
                <a:effectLst>
                  <a:reflection blurRad="6350" stA="53000" endA="300" endPos="35500" dir="5400000" sy="-90000" algn="bl" rotWithShape="0"/>
                </a:effectLst>
                <a:latin typeface="Cambria" panose="02040503050406030204" pitchFamily="18" charset="0"/>
                <a:ea typeface="Times New Roman" panose="02020603050405020304" pitchFamily="18" charset="0"/>
                <a:cs typeface="PragmaticUZ"/>
              </a:rPr>
              <a:t>Инсон учун она</a:t>
            </a:r>
            <a:r>
              <a:rPr lang="ru-RU" sz="4000" b="1" dirty="0">
                <a:ln w="0"/>
                <a:solidFill>
                  <a:schemeClr val="bg1"/>
                </a:solidFill>
                <a:effectLst>
                  <a:reflection blurRad="6350" stA="53000" endA="300" endPos="35500" dir="5400000" sy="-90000" algn="bl" rotWithShape="0"/>
                </a:effectLst>
                <a:latin typeface="Cambria" panose="02040503050406030204" pitchFamily="18" charset="0"/>
                <a:ea typeface="Times New Roman" panose="02020603050405020304" pitchFamily="18" charset="0"/>
                <a:cs typeface="PragmaticUZ"/>
              </a:rPr>
              <a:t> </a:t>
            </a:r>
            <a:r>
              <a:rPr lang="uz-Cyrl-UZ" sz="4000" b="1" dirty="0" smtClean="0">
                <a:ln w="0"/>
                <a:solidFill>
                  <a:schemeClr val="bg1"/>
                </a:solidFill>
                <a:effectLst>
                  <a:reflection blurRad="6350" stA="53000" endA="300" endPos="35500" dir="5400000" sy="-90000" algn="bl" rotWithShape="0"/>
                </a:effectLst>
                <a:latin typeface="Cambria" panose="02040503050406030204" pitchFamily="18" charset="0"/>
                <a:ea typeface="Times New Roman" panose="02020603050405020304" pitchFamily="18" charset="0"/>
                <a:cs typeface="PragmaticUZ"/>
              </a:rPr>
              <a:t>Ватани</a:t>
            </a:r>
            <a:r>
              <a:rPr lang="ru-RU" sz="4000" b="1" dirty="0">
                <a:ln w="0"/>
                <a:solidFill>
                  <a:schemeClr val="bg1"/>
                </a:solidFill>
                <a:effectLst>
                  <a:reflection blurRad="6350" stA="53000" endA="300" endPos="35500" dir="5400000" sy="-90000" algn="bl" rotWithShape="0"/>
                </a:effectLst>
                <a:latin typeface="Cambria" panose="02040503050406030204" pitchFamily="18" charset="0"/>
                <a:ea typeface="Times New Roman" panose="02020603050405020304" pitchFamily="18" charset="0"/>
                <a:cs typeface="PragmaticUZ"/>
              </a:rPr>
              <a:t>дан </a:t>
            </a:r>
            <a:r>
              <a:rPr lang="uz-Cyrl-UZ" sz="4000" b="1" dirty="0" smtClean="0">
                <a:ln w="0"/>
                <a:solidFill>
                  <a:schemeClr val="bg1"/>
                </a:solidFill>
                <a:effectLst>
                  <a:reflection blurRad="6350" stA="53000" endA="300" endPos="35500" dir="5400000" sy="-90000" algn="bl" rotWithShape="0"/>
                </a:effectLst>
                <a:latin typeface="Cambria" panose="02040503050406030204" pitchFamily="18" charset="0"/>
                <a:ea typeface="Times New Roman" panose="02020603050405020304" pitchFamily="18" charset="0"/>
                <a:cs typeface="PragmaticUZ"/>
              </a:rPr>
              <a:t>азизроқ макон йўқ бу дунёда</a:t>
            </a:r>
            <a:r>
              <a:rPr lang="ru-RU" sz="4000" b="1" dirty="0" smtClean="0">
                <a:ln w="0"/>
                <a:solidFill>
                  <a:schemeClr val="bg1"/>
                </a:solidFill>
                <a:effectLst>
                  <a:reflection blurRad="6350" stA="53000" endA="300" endPos="35500" dir="5400000" sy="-90000" algn="bl" rotWithShape="0"/>
                </a:effectLst>
                <a:latin typeface="Cambria" panose="02040503050406030204" pitchFamily="18" charset="0"/>
                <a:ea typeface="Times New Roman" panose="02020603050405020304" pitchFamily="18" charset="0"/>
                <a:cs typeface="PragmaticUZ"/>
              </a:rPr>
              <a:t>.</a:t>
            </a:r>
            <a:endParaRPr lang="ru-RU" sz="4000" b="1" dirty="0">
              <a:ln w="0"/>
              <a:solidFill>
                <a:schemeClr val="bg1"/>
              </a:solidFill>
              <a:effectLst>
                <a:reflection blurRad="6350" stA="53000" endA="300" endPos="35500" dir="5400000" sy="-90000" algn="bl" rotWithShape="0"/>
              </a:effectLst>
              <a:latin typeface="Cambria" panose="02040503050406030204" pitchFamily="18" charset="0"/>
              <a:ea typeface="Times New Roman" panose="02020603050405020304" pitchFamily="18" charset="0"/>
              <a:cs typeface="PragmaticUZ"/>
            </a:endParaRPr>
          </a:p>
          <a:p>
            <a:pPr algn="ctr">
              <a:spcAft>
                <a:spcPts val="0"/>
              </a:spcAft>
            </a:pPr>
            <a:r>
              <a:rPr lang="uz-Cyrl-UZ" sz="4000" b="1" dirty="0" smtClean="0">
                <a:ln w="0"/>
                <a:solidFill>
                  <a:schemeClr val="bg1"/>
                </a:solidFill>
                <a:effectLst>
                  <a:reflection blurRad="6350" stA="53000" endA="300" endPos="35500" dir="5400000" sy="-90000" algn="bl" rotWithShape="0"/>
                </a:effectLst>
                <a:latin typeface="Cambria" panose="02040503050406030204" pitchFamily="18" charset="0"/>
                <a:ea typeface="Times New Roman" panose="02020603050405020304" pitchFamily="18" charset="0"/>
                <a:cs typeface="PragmaticUZ"/>
              </a:rPr>
              <a:t>Чунки </a:t>
            </a:r>
            <a:r>
              <a:rPr lang="ru-RU" sz="4000" b="1" dirty="0" smtClean="0">
                <a:ln w="0"/>
                <a:solidFill>
                  <a:schemeClr val="bg1"/>
                </a:solidFill>
                <a:effectLst>
                  <a:reflection blurRad="6350" stA="53000" endA="300" endPos="35500" dir="5400000" sy="-90000" algn="bl" rotWithShape="0"/>
                </a:effectLst>
                <a:latin typeface="Cambria" panose="02040503050406030204" pitchFamily="18" charset="0"/>
                <a:ea typeface="Times New Roman" panose="02020603050405020304" pitchFamily="18" charset="0"/>
                <a:cs typeface="PragmaticUZ"/>
              </a:rPr>
              <a:t>Ер </a:t>
            </a:r>
            <a:r>
              <a:rPr lang="uz-Cyrl-UZ" sz="4000" b="1" dirty="0" smtClean="0">
                <a:ln w="0"/>
                <a:solidFill>
                  <a:schemeClr val="bg1"/>
                </a:solidFill>
                <a:effectLst>
                  <a:reflection blurRad="6350" stA="53000" endA="300" endPos="35500" dir="5400000" sy="-90000" algn="bl" rotWithShape="0"/>
                </a:effectLst>
                <a:latin typeface="Cambria" panose="02040503050406030204" pitchFamily="18" charset="0"/>
                <a:ea typeface="Times New Roman" panose="02020603050405020304" pitchFamily="18" charset="0"/>
                <a:cs typeface="PragmaticUZ"/>
              </a:rPr>
              <a:t>юзида</a:t>
            </a:r>
            <a:r>
              <a:rPr lang="ru-RU" sz="4000" b="1" dirty="0" smtClean="0">
                <a:ln w="0"/>
                <a:solidFill>
                  <a:schemeClr val="bg1"/>
                </a:solidFill>
                <a:effectLst>
                  <a:reflection blurRad="6350" stA="53000" endA="300" endPos="35500" dir="5400000" sy="-90000" algn="bl" rotWithShape="0"/>
                </a:effectLst>
                <a:latin typeface="Cambria" panose="02040503050406030204" pitchFamily="18" charset="0"/>
                <a:ea typeface="Times New Roman" panose="02020603050405020304" pitchFamily="18" charset="0"/>
                <a:cs typeface="PragmaticUZ"/>
              </a:rPr>
              <a:t> </a:t>
            </a:r>
            <a:r>
              <a:rPr lang="uz-Cyrl-UZ" sz="4000" b="1" dirty="0" smtClean="0">
                <a:ln w="0"/>
                <a:solidFill>
                  <a:schemeClr val="bg1"/>
                </a:solidFill>
                <a:effectLst>
                  <a:reflection blurRad="6350" stA="53000" endA="300" endPos="35500" dir="5400000" sy="-90000" algn="bl" rotWithShape="0"/>
                </a:effectLst>
                <a:latin typeface="Cambria" panose="02040503050406030204" pitchFamily="18" charset="0"/>
                <a:ea typeface="Times New Roman" panose="02020603050405020304" pitchFamily="18" charset="0"/>
                <a:cs typeface="PragmaticUZ"/>
              </a:rPr>
              <a:t>Ўзбекистонимиз</a:t>
            </a:r>
            <a:r>
              <a:rPr lang="ru-RU" sz="4000" b="1" dirty="0" smtClean="0">
                <a:ln w="0"/>
                <a:solidFill>
                  <a:schemeClr val="bg1"/>
                </a:solidFill>
                <a:effectLst>
                  <a:reflection blurRad="6350" stA="53000" endA="300" endPos="35500" dir="5400000" sy="-90000" algn="bl" rotWithShape="0"/>
                </a:effectLst>
                <a:latin typeface="Cambria" panose="02040503050406030204" pitchFamily="18" charset="0"/>
                <a:ea typeface="Times New Roman" panose="02020603050405020304" pitchFamily="18" charset="0"/>
                <a:cs typeface="PragmaticUZ"/>
              </a:rPr>
              <a:t> </a:t>
            </a:r>
            <a:r>
              <a:rPr lang="ru-RU" sz="4000" b="1" dirty="0">
                <a:ln w="0"/>
                <a:solidFill>
                  <a:schemeClr val="bg1"/>
                </a:solidFill>
                <a:effectLst>
                  <a:reflection blurRad="6350" stA="53000" endA="300" endPos="35500" dir="5400000" sy="-90000" algn="bl" rotWithShape="0"/>
                </a:effectLst>
                <a:latin typeface="Cambria" panose="02040503050406030204" pitchFamily="18" charset="0"/>
                <a:ea typeface="Times New Roman" panose="02020603050405020304" pitchFamily="18" charset="0"/>
                <a:cs typeface="PragmaticUZ"/>
              </a:rPr>
              <a:t>– </a:t>
            </a:r>
            <a:r>
              <a:rPr lang="uz-Cyrl-UZ" sz="4000" b="1" dirty="0" smtClean="0">
                <a:ln w="0"/>
                <a:solidFill>
                  <a:schemeClr val="bg1"/>
                </a:solidFill>
                <a:effectLst>
                  <a:reflection blurRad="6350" stA="53000" endA="300" endPos="35500" dir="5400000" sy="-90000" algn="bl" rotWithShape="0"/>
                </a:effectLst>
                <a:latin typeface="Cambria" panose="02040503050406030204" pitchFamily="18" charset="0"/>
                <a:ea typeface="Times New Roman" panose="02020603050405020304" pitchFamily="18" charset="0"/>
                <a:cs typeface="PragmaticUZ"/>
              </a:rPr>
              <a:t>яккаю ягона. </a:t>
            </a:r>
            <a:r>
              <a:rPr lang="uz-Cyrl-UZ" sz="4000" b="1" dirty="0">
                <a:ln w="0"/>
                <a:solidFill>
                  <a:schemeClr val="bg1"/>
                </a:solidFill>
                <a:effectLst>
                  <a:reflection blurRad="6350" stA="53000" endA="300" endPos="35500" dir="5400000" sy="-90000" algn="bl" rotWithShape="0"/>
                </a:effectLst>
                <a:latin typeface="Cambria" panose="02040503050406030204" pitchFamily="18" charset="0"/>
                <a:ea typeface="Times New Roman" panose="02020603050405020304" pitchFamily="18" charset="0"/>
                <a:cs typeface="PragmaticUZ"/>
              </a:rPr>
              <a:t>Б</a:t>
            </a:r>
            <a:r>
              <a:rPr lang="ru-RU" sz="4000" b="1" dirty="0">
                <a:ln w="0"/>
                <a:solidFill>
                  <a:schemeClr val="bg1"/>
                </a:solidFill>
                <a:effectLst>
                  <a:reflection blurRad="6350" stA="53000" endA="300" endPos="35500" dir="5400000" sy="-90000" algn="bl" rotWithShape="0"/>
                </a:effectLst>
                <a:latin typeface="Cambria" panose="02040503050406030204" pitchFamily="18" charset="0"/>
                <a:ea typeface="Times New Roman" panose="02020603050405020304" pitchFamily="18" charset="0"/>
                <a:cs typeface="PragmaticUZ"/>
              </a:rPr>
              <a:t>из у </a:t>
            </a:r>
            <a:r>
              <a:rPr lang="uz-Cyrl-UZ" sz="4000" b="1" dirty="0" smtClean="0">
                <a:ln w="0"/>
                <a:solidFill>
                  <a:schemeClr val="bg1"/>
                </a:solidFill>
                <a:effectLst>
                  <a:reflection blurRad="6350" stA="53000" endA="300" endPos="35500" dir="5400000" sy="-90000" algn="bl" rotWithShape="0"/>
                </a:effectLst>
                <a:latin typeface="Cambria" panose="02040503050406030204" pitchFamily="18" charset="0"/>
                <a:ea typeface="Times New Roman" panose="02020603050405020304" pitchFamily="18" charset="0"/>
                <a:cs typeface="PragmaticUZ"/>
              </a:rPr>
              <a:t>билан ҳар қанч</a:t>
            </a:r>
            <a:r>
              <a:rPr lang="ru-RU" sz="4000" b="1" dirty="0" smtClean="0">
                <a:ln w="0"/>
                <a:solidFill>
                  <a:schemeClr val="bg1"/>
                </a:solidFill>
                <a:effectLst>
                  <a:reflection blurRad="6350" stA="53000" endA="300" endPos="35500" dir="5400000" sy="-90000" algn="bl" rotWithShape="0"/>
                </a:effectLst>
                <a:latin typeface="Cambria" panose="02040503050406030204" pitchFamily="18" charset="0"/>
                <a:ea typeface="Times New Roman" panose="02020603050405020304" pitchFamily="18" charset="0"/>
                <a:cs typeface="PragmaticUZ"/>
              </a:rPr>
              <a:t>а </a:t>
            </a:r>
            <a:r>
              <a:rPr lang="uz-Cyrl-UZ" sz="4000" b="1" dirty="0" smtClean="0">
                <a:ln w="0"/>
                <a:solidFill>
                  <a:schemeClr val="bg1"/>
                </a:solidFill>
                <a:effectLst>
                  <a:reflection blurRad="6350" stA="53000" endA="300" endPos="35500" dir="5400000" sy="-90000" algn="bl" rotWithShape="0"/>
                </a:effectLst>
                <a:latin typeface="Cambria" panose="02040503050406030204" pitchFamily="18" charset="0"/>
                <a:ea typeface="Times New Roman" panose="02020603050405020304" pitchFamily="18" charset="0"/>
                <a:cs typeface="PragmaticUZ"/>
              </a:rPr>
              <a:t>фахр-ифтихо</a:t>
            </a:r>
            <a:r>
              <a:rPr lang="ru-RU" sz="4000" b="1" dirty="0" smtClean="0">
                <a:ln w="0"/>
                <a:solidFill>
                  <a:schemeClr val="bg1"/>
                </a:solidFill>
                <a:effectLst>
                  <a:reflection blurRad="6350" stA="53000" endA="300" endPos="35500" dir="5400000" sy="-90000" algn="bl" rotWithShape="0"/>
                </a:effectLst>
                <a:latin typeface="Cambria" panose="02040503050406030204" pitchFamily="18" charset="0"/>
                <a:ea typeface="Times New Roman" panose="02020603050405020304" pitchFamily="18" charset="0"/>
                <a:cs typeface="PragmaticUZ"/>
              </a:rPr>
              <a:t>р </a:t>
            </a:r>
            <a:r>
              <a:rPr lang="uz-Cyrl-UZ" sz="4000" b="1" dirty="0" smtClean="0">
                <a:ln w="0"/>
                <a:solidFill>
                  <a:schemeClr val="bg1"/>
                </a:solidFill>
                <a:effectLst>
                  <a:reflection blurRad="6350" stA="53000" endA="300" endPos="35500" dir="5400000" sy="-90000" algn="bl" rotWithShape="0"/>
                </a:effectLst>
                <a:latin typeface="Cambria" panose="02040503050406030204" pitchFamily="18" charset="0"/>
                <a:ea typeface="Times New Roman" panose="02020603050405020304" pitchFamily="18" charset="0"/>
                <a:cs typeface="PragmaticUZ"/>
              </a:rPr>
              <a:t>қилсак ҳам </a:t>
            </a:r>
            <a:r>
              <a:rPr lang="uz-Cyrl-UZ" sz="4000" b="1" dirty="0">
                <a:ln w="0"/>
                <a:solidFill>
                  <a:schemeClr val="bg1"/>
                </a:solidFill>
                <a:effectLst>
                  <a:reflection blurRad="6350" stA="53000" endA="300" endPos="35500" dir="5400000" sy="-90000" algn="bl" rotWithShape="0"/>
                </a:effectLst>
                <a:latin typeface="Cambria" panose="02040503050406030204" pitchFamily="18" charset="0"/>
                <a:ea typeface="Times New Roman" panose="02020603050405020304" pitchFamily="18" charset="0"/>
                <a:cs typeface="PragmaticUZ"/>
              </a:rPr>
              <a:t>–</a:t>
            </a:r>
            <a:r>
              <a:rPr lang="ru-RU" sz="4000" b="1" dirty="0">
                <a:ln w="0"/>
                <a:solidFill>
                  <a:schemeClr val="bg1"/>
                </a:solidFill>
                <a:effectLst>
                  <a:reflection blurRad="6350" stA="53000" endA="300" endPos="35500" dir="5400000" sy="-90000" algn="bl" rotWithShape="0"/>
                </a:effectLst>
                <a:latin typeface="Cambria" panose="02040503050406030204" pitchFamily="18" charset="0"/>
                <a:ea typeface="Times New Roman" panose="02020603050405020304" pitchFamily="18" charset="0"/>
                <a:cs typeface="PragmaticUZ"/>
              </a:rPr>
              <a:t> </a:t>
            </a:r>
            <a:r>
              <a:rPr lang="uz-Cyrl-UZ" sz="4000" b="1" dirty="0" smtClean="0">
                <a:ln w="0"/>
                <a:solidFill>
                  <a:schemeClr val="bg1"/>
                </a:solidFill>
                <a:effectLst>
                  <a:reflection blurRad="6350" stA="53000" endA="300" endPos="35500" dir="5400000" sy="-90000" algn="bl" rotWithShape="0"/>
                </a:effectLst>
                <a:latin typeface="Cambria" panose="02040503050406030204" pitchFamily="18" charset="0"/>
                <a:ea typeface="Times New Roman" panose="02020603050405020304" pitchFamily="18" charset="0"/>
                <a:cs typeface="PragmaticUZ"/>
              </a:rPr>
              <a:t>кам</a:t>
            </a:r>
            <a:r>
              <a:rPr lang="ru-RU" sz="4000" b="1" dirty="0" smtClean="0">
                <a:ln w="0"/>
                <a:solidFill>
                  <a:schemeClr val="bg1"/>
                </a:solidFill>
                <a:effectLst>
                  <a:reflection blurRad="6350" stA="53000" endA="300" endPos="35500" dir="5400000" sy="-90000" algn="bl" rotWithShape="0"/>
                </a:effectLst>
                <a:latin typeface="Cambria" panose="02040503050406030204" pitchFamily="18" charset="0"/>
                <a:ea typeface="Times New Roman" panose="02020603050405020304" pitchFamily="18" charset="0"/>
                <a:cs typeface="PragmaticUZ"/>
              </a:rPr>
              <a:t>. </a:t>
            </a:r>
            <a:r>
              <a:rPr lang="uz-Cyrl-UZ" sz="4000" b="1" dirty="0" smtClean="0">
                <a:ln w="0"/>
                <a:solidFill>
                  <a:schemeClr val="bg1"/>
                </a:solidFill>
                <a:effectLst>
                  <a:reflection blurRad="6350" stA="53000" endA="300" endPos="35500" dir="5400000" sy="-90000" algn="bl" rotWithShape="0"/>
                </a:effectLst>
                <a:latin typeface="Cambria" panose="02040503050406030204" pitchFamily="18" charset="0"/>
                <a:ea typeface="Times New Roman" panose="02020603050405020304" pitchFamily="18" charset="0"/>
                <a:cs typeface="PragmaticUZ"/>
              </a:rPr>
              <a:t>Бунга </a:t>
            </a:r>
            <a:r>
              <a:rPr lang="uz-Cyrl-UZ" sz="4000" b="1" noProof="1" smtClean="0">
                <a:ln w="0"/>
                <a:solidFill>
                  <a:schemeClr val="bg1"/>
                </a:solidFill>
                <a:effectLst>
                  <a:reflection blurRad="6350" stA="53000" endA="300" endPos="35500" dir="5400000" sy="-90000" algn="bl" rotWithShape="0"/>
                </a:effectLst>
                <a:latin typeface="Cambria" panose="02040503050406030204" pitchFamily="18" charset="0"/>
                <a:ea typeface="Times New Roman" panose="02020603050405020304" pitchFamily="18" charset="0"/>
                <a:cs typeface="PragmaticUZ"/>
              </a:rPr>
              <a:t>унинг </a:t>
            </a:r>
            <a:r>
              <a:rPr lang="ru-RU" sz="4000" b="1" dirty="0" smtClean="0">
                <a:ln w="0"/>
                <a:solidFill>
                  <a:schemeClr val="bg1"/>
                </a:solidFill>
                <a:effectLst>
                  <a:reflection blurRad="6350" stA="53000" endA="300" endPos="35500" dir="5400000" sy="-90000" algn="bl" rotWithShape="0"/>
                </a:effectLst>
                <a:latin typeface="Cambria" panose="02040503050406030204" pitchFamily="18" charset="0"/>
                <a:ea typeface="Times New Roman" panose="02020603050405020304" pitchFamily="18" charset="0"/>
                <a:cs typeface="PragmaticUZ"/>
              </a:rPr>
              <a:t>бой </a:t>
            </a:r>
            <a:r>
              <a:rPr lang="uz-Cyrl-UZ" sz="4000" b="1" noProof="1" smtClean="0">
                <a:ln w="0"/>
                <a:solidFill>
                  <a:schemeClr val="bg1"/>
                </a:solidFill>
                <a:effectLst>
                  <a:reflection blurRad="6350" stA="53000" endA="300" endPos="35500" dir="5400000" sy="-90000" algn="bl" rotWithShape="0"/>
                </a:effectLst>
                <a:latin typeface="Cambria" panose="02040503050406030204" pitchFamily="18" charset="0"/>
                <a:ea typeface="Times New Roman" panose="02020603050405020304" pitchFamily="18" charset="0"/>
                <a:cs typeface="PragmaticUZ"/>
              </a:rPr>
              <a:t>ўтмиши ҳам, равнақ топаётган бугуни ҳам, порлоқ келажаги ҳам тўла асос беради</a:t>
            </a:r>
            <a:r>
              <a:rPr lang="ru-RU" sz="4000" b="1" dirty="0" smtClean="0">
                <a:ln w="0"/>
                <a:solidFill>
                  <a:schemeClr val="bg1"/>
                </a:solidFill>
                <a:effectLst>
                  <a:reflection blurRad="6350" stA="53000" endA="300" endPos="35500" dir="5400000" sy="-90000" algn="bl" rotWithShape="0"/>
                </a:effectLst>
                <a:latin typeface="Cambria" panose="02040503050406030204" pitchFamily="18" charset="0"/>
                <a:ea typeface="Times New Roman" panose="02020603050405020304" pitchFamily="18" charset="0"/>
                <a:cs typeface="PragmaticUZ"/>
              </a:rPr>
              <a:t>.</a:t>
            </a:r>
            <a:endParaRPr lang="ru-RU" sz="4000" b="1" dirty="0">
              <a:ln w="0"/>
              <a:solidFill>
                <a:schemeClr val="bg1"/>
              </a:solidFill>
              <a:effectLst>
                <a:reflection blurRad="6350" stA="53000" endA="300" endPos="35500" dir="5400000" sy="-90000" algn="bl" rotWithShape="0"/>
              </a:effectLst>
              <a:latin typeface="Cambria" panose="02040503050406030204" pitchFamily="18" charset="0"/>
              <a:ea typeface="Times New Roman" panose="02020603050405020304" pitchFamily="18" charset="0"/>
              <a:cs typeface="PragmaticUZ"/>
            </a:endParaRPr>
          </a:p>
        </p:txBody>
      </p:sp>
    </p:spTree>
    <p:extLst>
      <p:ext uri="{BB962C8B-B14F-4D97-AF65-F5344CB8AC3E}">
        <p14:creationId xmlns:p14="http://schemas.microsoft.com/office/powerpoint/2010/main" val="84294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9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522515" y="1050768"/>
            <a:ext cx="5588000" cy="4154984"/>
          </a:xfrm>
          <a:prstGeom prst="rect">
            <a:avLst/>
          </a:prstGeom>
        </p:spPr>
        <p:txBody>
          <a:bodyPr wrap="square">
            <a:spAutoFit/>
          </a:bodyPr>
          <a:lstStyle/>
          <a:p>
            <a:pPr algn="ctr"/>
            <a:r>
              <a:rPr lang="uz-Cyrl-UZ" sz="4400" b="1" dirty="0" smtClean="0">
                <a:solidFill>
                  <a:srgbClr val="002060"/>
                </a:solidFill>
                <a:latin typeface="Cambria" panose="02040503050406030204" pitchFamily="18" charset="0"/>
                <a:ea typeface="Times New Roman" panose="02020603050405020304" pitchFamily="18" charset="0"/>
              </a:rPr>
              <a:t>Ватанимиз</a:t>
            </a:r>
            <a:r>
              <a:rPr lang="uz-Cyrl-UZ" sz="4400" dirty="0" smtClean="0">
                <a:solidFill>
                  <a:srgbClr val="002060"/>
                </a:solidFill>
                <a:latin typeface="Cambria" panose="02040503050406030204" pitchFamily="18" charset="0"/>
                <a:ea typeface="Times New Roman" panose="02020603050405020304" pitchFamily="18" charset="0"/>
              </a:rPr>
              <a:t> </a:t>
            </a:r>
            <a:r>
              <a:rPr lang="uz-Cyrl-UZ" sz="4400" b="1" dirty="0" smtClean="0">
                <a:solidFill>
                  <a:srgbClr val="002060"/>
                </a:solidFill>
                <a:latin typeface="Cambria" panose="02040503050406030204" pitchFamily="18" charset="0"/>
                <a:ea typeface="Times New Roman" panose="02020603050405020304" pitchFamily="18" charset="0"/>
              </a:rPr>
              <a:t>тақдири</a:t>
            </a:r>
            <a:r>
              <a:rPr lang="uz-Cyrl-UZ" sz="4400" dirty="0" smtClean="0">
                <a:solidFill>
                  <a:srgbClr val="002060"/>
                </a:solidFill>
                <a:latin typeface="Cambria" panose="02040503050406030204" pitchFamily="18" charset="0"/>
                <a:ea typeface="Times New Roman" panose="02020603050405020304" pitchFamily="18" charset="0"/>
              </a:rPr>
              <a:t> </a:t>
            </a:r>
            <a:r>
              <a:rPr lang="uz-Cyrl-UZ" sz="4400" b="1" dirty="0" smtClean="0">
                <a:solidFill>
                  <a:srgbClr val="002060"/>
                </a:solidFill>
                <a:latin typeface="Cambria" panose="02040503050406030204" pitchFamily="18" charset="0"/>
                <a:ea typeface="Times New Roman" panose="02020603050405020304" pitchFamily="18" charset="0"/>
              </a:rPr>
              <a:t>ва</a:t>
            </a:r>
            <a:r>
              <a:rPr lang="uz-Cyrl-UZ" sz="4400" dirty="0" smtClean="0">
                <a:solidFill>
                  <a:srgbClr val="002060"/>
                </a:solidFill>
                <a:latin typeface="Cambria" panose="02040503050406030204" pitchFamily="18" charset="0"/>
                <a:ea typeface="Times New Roman" panose="02020603050405020304" pitchFamily="18" charset="0"/>
              </a:rPr>
              <a:t> </a:t>
            </a:r>
            <a:r>
              <a:rPr lang="uz-Cyrl-UZ" sz="4400" b="1" dirty="0" smtClean="0">
                <a:solidFill>
                  <a:srgbClr val="002060"/>
                </a:solidFill>
                <a:latin typeface="Cambria" panose="02040503050406030204" pitchFamily="18" charset="0"/>
                <a:ea typeface="Times New Roman" panose="02020603050405020304" pitchFamily="18" charset="0"/>
              </a:rPr>
              <a:t>келажаги</a:t>
            </a:r>
            <a:r>
              <a:rPr lang="uz-Cyrl-UZ" sz="4400" dirty="0" smtClean="0">
                <a:solidFill>
                  <a:srgbClr val="002060"/>
                </a:solidFill>
                <a:latin typeface="Cambria" panose="02040503050406030204" pitchFamily="18" charset="0"/>
                <a:ea typeface="Times New Roman" panose="02020603050405020304" pitchFamily="18" charset="0"/>
              </a:rPr>
              <a:t> </a:t>
            </a:r>
            <a:r>
              <a:rPr lang="uz-Cyrl-UZ" sz="4400" b="1" dirty="0" smtClean="0">
                <a:solidFill>
                  <a:srgbClr val="002060"/>
                </a:solidFill>
                <a:latin typeface="Cambria" panose="02040503050406030204" pitchFamily="18" charset="0"/>
                <a:ea typeface="Times New Roman" panose="02020603050405020304" pitchFamily="18" charset="0"/>
              </a:rPr>
              <a:t>йўлида</a:t>
            </a:r>
            <a:r>
              <a:rPr lang="uz-Cyrl-UZ" sz="4400" dirty="0" smtClean="0">
                <a:solidFill>
                  <a:srgbClr val="002060"/>
                </a:solidFill>
                <a:latin typeface="Cambria" panose="02040503050406030204" pitchFamily="18" charset="0"/>
                <a:ea typeface="Times New Roman" panose="02020603050405020304" pitchFamily="18" charset="0"/>
              </a:rPr>
              <a:t> </a:t>
            </a:r>
            <a:r>
              <a:rPr lang="uz-Cyrl-UZ" sz="4400" b="1" dirty="0" smtClean="0">
                <a:solidFill>
                  <a:srgbClr val="002060"/>
                </a:solidFill>
                <a:latin typeface="Cambria" panose="02040503050406030204" pitchFamily="18" charset="0"/>
                <a:ea typeface="Times New Roman" panose="02020603050405020304" pitchFamily="18" charset="0"/>
              </a:rPr>
              <a:t>янада</a:t>
            </a:r>
            <a:r>
              <a:rPr lang="uz-Cyrl-UZ" sz="4400" dirty="0" smtClean="0">
                <a:solidFill>
                  <a:srgbClr val="002060"/>
                </a:solidFill>
                <a:latin typeface="Cambria" panose="02040503050406030204" pitchFamily="18" charset="0"/>
                <a:ea typeface="Times New Roman" panose="02020603050405020304" pitchFamily="18" charset="0"/>
              </a:rPr>
              <a:t> </a:t>
            </a:r>
            <a:r>
              <a:rPr lang="uz-Cyrl-UZ" sz="4400" b="1" dirty="0" smtClean="0">
                <a:solidFill>
                  <a:srgbClr val="002060"/>
                </a:solidFill>
                <a:latin typeface="Cambria" panose="02040503050406030204" pitchFamily="18" charset="0"/>
                <a:ea typeface="Times New Roman" panose="02020603050405020304" pitchFamily="18" charset="0"/>
              </a:rPr>
              <a:t>ҳамжиҳат</a:t>
            </a:r>
            <a:r>
              <a:rPr lang="uz-Cyrl-UZ" sz="4400" dirty="0" smtClean="0">
                <a:solidFill>
                  <a:srgbClr val="002060"/>
                </a:solidFill>
                <a:latin typeface="Cambria" panose="02040503050406030204" pitchFamily="18" charset="0"/>
                <a:ea typeface="Times New Roman" panose="02020603050405020304" pitchFamily="18" charset="0"/>
              </a:rPr>
              <a:t> </a:t>
            </a:r>
            <a:r>
              <a:rPr lang="uz-Cyrl-UZ" sz="4400" b="1" dirty="0" smtClean="0">
                <a:solidFill>
                  <a:srgbClr val="002060"/>
                </a:solidFill>
                <a:latin typeface="Cambria" panose="02040503050406030204" pitchFamily="18" charset="0"/>
                <a:ea typeface="Times New Roman" panose="02020603050405020304" pitchFamily="18" charset="0"/>
              </a:rPr>
              <a:t>бўлиб, қатъият</a:t>
            </a:r>
            <a:r>
              <a:rPr lang="uz-Cyrl-UZ" sz="4400" dirty="0" smtClean="0">
                <a:solidFill>
                  <a:srgbClr val="002060"/>
                </a:solidFill>
                <a:latin typeface="Cambria" panose="02040503050406030204" pitchFamily="18" charset="0"/>
                <a:ea typeface="Times New Roman" panose="02020603050405020304" pitchFamily="18" charset="0"/>
              </a:rPr>
              <a:t> </a:t>
            </a:r>
            <a:r>
              <a:rPr lang="uz-Cyrl-UZ" sz="4400" b="1" dirty="0" smtClean="0">
                <a:solidFill>
                  <a:srgbClr val="002060"/>
                </a:solidFill>
                <a:latin typeface="Cambria" panose="02040503050406030204" pitchFamily="18" charset="0"/>
                <a:ea typeface="Times New Roman" panose="02020603050405020304" pitchFamily="18" charset="0"/>
              </a:rPr>
              <a:t>билан</a:t>
            </a:r>
            <a:r>
              <a:rPr lang="uz-Cyrl-UZ" sz="4400" dirty="0" smtClean="0">
                <a:solidFill>
                  <a:srgbClr val="002060"/>
                </a:solidFill>
                <a:latin typeface="Cambria" panose="02040503050406030204" pitchFamily="18" charset="0"/>
                <a:ea typeface="Times New Roman" panose="02020603050405020304" pitchFamily="18" charset="0"/>
              </a:rPr>
              <a:t> </a:t>
            </a:r>
            <a:r>
              <a:rPr lang="uz-Cyrl-UZ" sz="4400" b="1" dirty="0" smtClean="0">
                <a:solidFill>
                  <a:srgbClr val="002060"/>
                </a:solidFill>
                <a:latin typeface="Cambria" panose="02040503050406030204" pitchFamily="18" charset="0"/>
                <a:ea typeface="Times New Roman" panose="02020603050405020304" pitchFamily="18" charset="0"/>
              </a:rPr>
              <a:t>ҳаракат</a:t>
            </a:r>
            <a:r>
              <a:rPr lang="uz-Cyrl-UZ" sz="4400" dirty="0" smtClean="0">
                <a:solidFill>
                  <a:srgbClr val="002060"/>
                </a:solidFill>
                <a:latin typeface="Cambria" panose="02040503050406030204" pitchFamily="18" charset="0"/>
                <a:ea typeface="Times New Roman" panose="02020603050405020304" pitchFamily="18" charset="0"/>
              </a:rPr>
              <a:t> </a:t>
            </a:r>
            <a:r>
              <a:rPr lang="uz-Cyrl-UZ" sz="4400" b="1" dirty="0" smtClean="0">
                <a:solidFill>
                  <a:srgbClr val="002060"/>
                </a:solidFill>
                <a:latin typeface="Cambria" panose="02040503050406030204" pitchFamily="18" charset="0"/>
                <a:ea typeface="Times New Roman" panose="02020603050405020304" pitchFamily="18" charset="0"/>
              </a:rPr>
              <a:t>қилайлик</a:t>
            </a:r>
            <a:r>
              <a:rPr lang="uz-Cyrl-UZ" sz="4400" b="1" dirty="0">
                <a:solidFill>
                  <a:srgbClr val="002060"/>
                </a:solidFill>
                <a:latin typeface="Cambria" panose="02040503050406030204" pitchFamily="18" charset="0"/>
                <a:ea typeface="Times New Roman" panose="02020603050405020304" pitchFamily="18" charset="0"/>
              </a:rPr>
              <a:t>.</a:t>
            </a:r>
            <a:r>
              <a:rPr lang="uz-Cyrl-UZ" sz="4400" dirty="0" smtClean="0">
                <a:solidFill>
                  <a:srgbClr val="002060"/>
                </a:solidFill>
                <a:latin typeface="Cambria" panose="02040503050406030204" pitchFamily="18" charset="0"/>
                <a:ea typeface="Times New Roman" panose="02020603050405020304" pitchFamily="18" charset="0"/>
              </a:rPr>
              <a:t> </a:t>
            </a:r>
            <a:endParaRPr lang="uz-Cyrl-UZ" sz="4400" dirty="0">
              <a:solidFill>
                <a:srgbClr val="002060"/>
              </a:solidFill>
              <a:latin typeface="Cambria" panose="02040503050406030204" pitchFamily="18" charset="0"/>
            </a:endParaRPr>
          </a:p>
        </p:txBody>
      </p:sp>
      <p:sp>
        <p:nvSpPr>
          <p:cNvPr id="3" name="Прямоугольник 2"/>
          <p:cNvSpPr/>
          <p:nvPr/>
        </p:nvSpPr>
        <p:spPr>
          <a:xfrm>
            <a:off x="1757049" y="5205752"/>
            <a:ext cx="3118931" cy="523220"/>
          </a:xfrm>
          <a:prstGeom prst="rect">
            <a:avLst/>
          </a:prstGeom>
        </p:spPr>
        <p:txBody>
          <a:bodyPr wrap="none">
            <a:spAutoFit/>
          </a:bodyPr>
          <a:lstStyle/>
          <a:p>
            <a:pPr algn="r"/>
            <a:r>
              <a:rPr lang="uz-Cyrl-UZ" sz="2800" i="1" dirty="0" smtClean="0">
                <a:solidFill>
                  <a:srgbClr val="002060"/>
                </a:solidFill>
                <a:latin typeface="Times New Roman" panose="02020603050405020304" pitchFamily="18" charset="0"/>
                <a:ea typeface="Times New Roman" panose="02020603050405020304" pitchFamily="18" charset="0"/>
              </a:rPr>
              <a:t>Шавкат Мирзиёев </a:t>
            </a:r>
            <a:endParaRPr lang="uz-Cyrl-UZ" sz="2800" i="1" dirty="0">
              <a:solidFill>
                <a:srgbClr val="002060"/>
              </a:solidFill>
            </a:endParaRPr>
          </a:p>
        </p:txBody>
      </p:sp>
      <p:pic>
        <p:nvPicPr>
          <p:cNvPr id="4" name="Рисунок 3"/>
          <p:cNvPicPr>
            <a:picLocks noChangeAspect="1"/>
          </p:cNvPicPr>
          <p:nvPr/>
        </p:nvPicPr>
        <p:blipFill rotWithShape="1">
          <a:blip r:embed="rId2">
            <a:extLst>
              <a:ext uri="{28A0092B-C50C-407E-A947-70E740481C1C}">
                <a14:useLocalDpi xmlns:a14="http://schemas.microsoft.com/office/drawing/2010/main" val="0"/>
              </a:ext>
            </a:extLst>
          </a:blip>
          <a:srcRect l="560" t="14716" r="6397" b="214"/>
          <a:stretch/>
        </p:blipFill>
        <p:spPr>
          <a:xfrm>
            <a:off x="6299200" y="580003"/>
            <a:ext cx="5602513" cy="579176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149635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pic>
        <p:nvPicPr>
          <p:cNvPr id="6" name="Рисунок 5"/>
          <p:cNvPicPr>
            <a:picLocks noGrp="1" noChangeAspect="1"/>
          </p:cNvPicPr>
          <p:nvPr>
            <p:ph type="pic" idx="1"/>
          </p:nvPr>
        </p:nvPicPr>
        <p:blipFill>
          <a:blip r:embed="rId2">
            <a:extLst>
              <a:ext uri="{28A0092B-C50C-407E-A947-70E740481C1C}">
                <a14:useLocalDpi xmlns:a14="http://schemas.microsoft.com/office/drawing/2010/main" val="0"/>
              </a:ext>
            </a:extLst>
          </a:blip>
          <a:srcRect l="2295" r="2295"/>
          <a:stretch>
            <a:fillRect/>
          </a:stretch>
        </p:blipFill>
        <p:spPr>
          <a:xfrm>
            <a:off x="3672341" y="798060"/>
            <a:ext cx="4203953" cy="293211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Прямоугольник 4"/>
          <p:cNvSpPr/>
          <p:nvPr/>
        </p:nvSpPr>
        <p:spPr>
          <a:xfrm>
            <a:off x="174172" y="1254722"/>
            <a:ext cx="3164114" cy="4154984"/>
          </a:xfrm>
          <a:prstGeom prst="rect">
            <a:avLst/>
          </a:prstGeom>
        </p:spPr>
        <p:txBody>
          <a:bodyPr wrap="square">
            <a:spAutoFit/>
          </a:bodyPr>
          <a:lstStyle/>
          <a:p>
            <a:pPr algn="ctr">
              <a:spcAft>
                <a:spcPts val="0"/>
              </a:spcAft>
            </a:pPr>
            <a:r>
              <a:rPr lang="uz-Cyrl-UZ" sz="2400" b="1" dirty="0">
                <a:latin typeface="Times New Roman" panose="02020603050405020304" pitchFamily="18" charset="0"/>
                <a:ea typeface="Times New Roman" panose="02020603050405020304" pitchFamily="18" charset="0"/>
              </a:rPr>
              <a:t>Инсонни инсон қаторига қўшадиган, халқни халқ, юртни юрт қиладиган, миллатни бошқа миллатлар қаторига тенг қўядиган буюк ва қудратли куч, улуғ ва азиз неъмат — бу давлат мустақиллигидир.</a:t>
            </a:r>
            <a:endParaRPr lang="ru-RU" sz="2400" dirty="0">
              <a:effectLst/>
              <a:latin typeface="Times New Roman" panose="02020603050405020304" pitchFamily="18" charset="0"/>
              <a:ea typeface="Times New Roman" panose="02020603050405020304" pitchFamily="18" charset="0"/>
            </a:endParaRPr>
          </a:p>
        </p:txBody>
      </p:sp>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61855" y="2934833"/>
            <a:ext cx="4641331" cy="308859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648440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rotWithShape="1">
          <a:blip r:embed="rId2">
            <a:extLst>
              <a:ext uri="{28A0092B-C50C-407E-A947-70E740481C1C}">
                <a14:useLocalDpi xmlns:a14="http://schemas.microsoft.com/office/drawing/2010/main" val="0"/>
              </a:ext>
            </a:extLst>
          </a:blip>
          <a:srcRect t="9437"/>
          <a:stretch/>
        </p:blipFill>
        <p:spPr>
          <a:xfrm>
            <a:off x="0" y="725713"/>
            <a:ext cx="9144000" cy="5341257"/>
          </a:xfrm>
          <a:prstGeom prst="rect">
            <a:avLst/>
          </a:prstGeom>
        </p:spPr>
      </p:pic>
      <p:sp>
        <p:nvSpPr>
          <p:cNvPr id="8" name="Прямоугольник 7"/>
          <p:cNvSpPr/>
          <p:nvPr/>
        </p:nvSpPr>
        <p:spPr>
          <a:xfrm>
            <a:off x="0" y="884817"/>
            <a:ext cx="6502400" cy="3046988"/>
          </a:xfrm>
          <a:prstGeom prst="rect">
            <a:avLst/>
          </a:prstGeom>
        </p:spPr>
        <p:txBody>
          <a:bodyPr wrap="square">
            <a:spAutoFit/>
          </a:bodyPr>
          <a:lstStyle/>
          <a:p>
            <a:pPr algn="ctr"/>
            <a:r>
              <a:rPr lang="uz-Cyrl-UZ" sz="2400" b="1" dirty="0" smtClean="0">
                <a:solidFill>
                  <a:schemeClr val="tx2">
                    <a:lumMod val="50000"/>
                  </a:schemeClr>
                </a:solidFill>
                <a:latin typeface="Times New Roman" panose="02020603050405020304" pitchFamily="18" charset="0"/>
                <a:ea typeface="Times New Roman" panose="02020603050405020304" pitchFamily="18" charset="0"/>
              </a:rPr>
              <a:t>Мақсадимиз — мамлакатимизни модернизация қилиш, демократик ислоҳотларни янада чуқурлаштириш, давлат бошқаруви тизими самарадорлигини ошириш, жамиятда қонун устуворлигини таъминлаш, инсон қадрини улуғлаш, Ўзбекистонимизни дунёнинг энг илғор давлатлари қаторига тезроқ олиб чиқиш...</a:t>
            </a:r>
            <a:endParaRPr lang="uz-Cyrl-UZ" sz="2400" b="1" dirty="0">
              <a:solidFill>
                <a:schemeClr val="tx2">
                  <a:lumMod val="50000"/>
                </a:schemeClr>
              </a:solidFill>
            </a:endParaRPr>
          </a:p>
        </p:txBody>
      </p:sp>
      <p:pic>
        <p:nvPicPr>
          <p:cNvPr id="9" name="Рисунок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99802" y="782710"/>
            <a:ext cx="2877684" cy="2000472"/>
          </a:xfrm>
          <a:prstGeom prst="rect">
            <a:avLst/>
          </a:prstGeom>
        </p:spPr>
      </p:pic>
      <p:pic>
        <p:nvPicPr>
          <p:cNvPr id="10" name="Рисунок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84686" y="2745489"/>
            <a:ext cx="1186316" cy="1186316"/>
          </a:xfrm>
          <a:prstGeom prst="rect">
            <a:avLst/>
          </a:prstGeom>
        </p:spPr>
      </p:pic>
      <p:pic>
        <p:nvPicPr>
          <p:cNvPr id="11" name="Рисунок 10"/>
          <p:cNvPicPr>
            <a:picLocks noChangeAspect="1"/>
          </p:cNvPicPr>
          <p:nvPr/>
        </p:nvPicPr>
        <p:blipFill rotWithShape="1">
          <a:blip r:embed="rId5">
            <a:extLst>
              <a:ext uri="{28A0092B-C50C-407E-A947-70E740481C1C}">
                <a14:useLocalDpi xmlns:a14="http://schemas.microsoft.com/office/drawing/2010/main" val="0"/>
              </a:ext>
            </a:extLst>
          </a:blip>
          <a:srcRect b="18810"/>
          <a:stretch/>
        </p:blipFill>
        <p:spPr>
          <a:xfrm>
            <a:off x="9299802" y="2783181"/>
            <a:ext cx="2892198" cy="1904933"/>
          </a:xfrm>
          <a:prstGeom prst="rect">
            <a:avLst/>
          </a:prstGeom>
        </p:spPr>
      </p:pic>
      <p:pic>
        <p:nvPicPr>
          <p:cNvPr id="12" name="Рисунок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285288" y="4688114"/>
            <a:ext cx="2906712" cy="1378856"/>
          </a:xfrm>
          <a:prstGeom prst="rect">
            <a:avLst/>
          </a:prstGeom>
        </p:spPr>
      </p:pic>
    </p:spTree>
    <p:extLst>
      <p:ext uri="{BB962C8B-B14F-4D97-AF65-F5344CB8AC3E}">
        <p14:creationId xmlns:p14="http://schemas.microsoft.com/office/powerpoint/2010/main" val="2037501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4" name="Прямоугольник 3"/>
          <p:cNvSpPr/>
          <p:nvPr/>
        </p:nvSpPr>
        <p:spPr>
          <a:xfrm>
            <a:off x="522514" y="455137"/>
            <a:ext cx="11321143" cy="2246769"/>
          </a:xfrm>
          <a:prstGeom prst="rect">
            <a:avLst/>
          </a:prstGeom>
        </p:spPr>
        <p:txBody>
          <a:bodyPr wrap="square">
            <a:spAutoFit/>
          </a:bodyPr>
          <a:lstStyle/>
          <a:p>
            <a:pPr algn="ctr"/>
            <a:r>
              <a:rPr lang="uz-Cyrl-UZ" sz="2800" b="1" dirty="0">
                <a:solidFill>
                  <a:schemeClr val="accent1">
                    <a:lumMod val="50000"/>
                  </a:schemeClr>
                </a:solidFill>
                <a:latin typeface="Cambria" panose="02040503050406030204" pitchFamily="18" charset="0"/>
                <a:ea typeface="Times New Roman" panose="02020603050405020304" pitchFamily="18" charset="0"/>
              </a:rPr>
              <a:t>Абу Исо Муҳаммад ибн Исо Термизий, Имом Бухорий, Имом Мотрудий, Бурҳониддин Марғиноний, Абдухолиқ Ғиждувоний  ва Баҳоуддин Нақшбанд ва бошқалар ҳаёти, фаолияти в ақолдирган бой меросини ўрганиш борасида ҳам катта ишлар амалга </a:t>
            </a:r>
            <a:r>
              <a:rPr lang="uz-Cyrl-UZ" sz="2800" b="1" dirty="0" smtClean="0">
                <a:solidFill>
                  <a:schemeClr val="accent1">
                    <a:lumMod val="50000"/>
                  </a:schemeClr>
                </a:solidFill>
                <a:latin typeface="Cambria" panose="02040503050406030204" pitchFamily="18" charset="0"/>
                <a:ea typeface="Times New Roman" panose="02020603050405020304" pitchFamily="18" charset="0"/>
              </a:rPr>
              <a:t>оширилмоқда.</a:t>
            </a:r>
            <a:endParaRPr lang="ru-RU" sz="2800" b="1" dirty="0">
              <a:solidFill>
                <a:schemeClr val="accent1">
                  <a:lumMod val="50000"/>
                </a:schemeClr>
              </a:solidFill>
              <a:latin typeface="Cambria" panose="02040503050406030204" pitchFamily="18" charset="0"/>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8710" y="2846614"/>
            <a:ext cx="6508750" cy="3644900"/>
          </a:xfrm>
          <a:prstGeom prst="rect">
            <a:avLst/>
          </a:prstGeom>
          <a:ln>
            <a:noFill/>
          </a:ln>
          <a:effectLst>
            <a:softEdge rad="112500"/>
          </a:effectLst>
        </p:spPr>
      </p:pic>
    </p:spTree>
    <p:extLst>
      <p:ext uri="{BB962C8B-B14F-4D97-AF65-F5344CB8AC3E}">
        <p14:creationId xmlns:p14="http://schemas.microsoft.com/office/powerpoint/2010/main" val="664808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130628" y="910495"/>
            <a:ext cx="3236686" cy="5078313"/>
          </a:xfrm>
          <a:prstGeom prst="rect">
            <a:avLst/>
          </a:prstGeom>
        </p:spPr>
        <p:txBody>
          <a:bodyPr wrap="square">
            <a:spAutoFit/>
          </a:bodyPr>
          <a:lstStyle/>
          <a:p>
            <a:pPr indent="363538" algn="just">
              <a:spcAft>
                <a:spcPts val="0"/>
              </a:spcAft>
            </a:pPr>
            <a:r>
              <a:rPr lang="uz-Cyrl-UZ" b="1" dirty="0">
                <a:solidFill>
                  <a:schemeClr val="accent1">
                    <a:lumMod val="10000"/>
                  </a:schemeClr>
                </a:solidFill>
                <a:latin typeface="Cambria" panose="02040503050406030204" pitchFamily="18" charset="0"/>
                <a:ea typeface="Times New Roman" panose="02020603050405020304" pitchFamily="18" charset="0"/>
              </a:rPr>
              <a:t>Миллий қадриятлар ва</a:t>
            </a:r>
            <a:r>
              <a:rPr lang="uz-Cyrl-UZ" dirty="0">
                <a:solidFill>
                  <a:schemeClr val="accent1">
                    <a:lumMod val="10000"/>
                  </a:schemeClr>
                </a:solidFill>
                <a:latin typeface="Cambria" panose="02040503050406030204" pitchFamily="18" charset="0"/>
                <a:ea typeface="Times New Roman" panose="02020603050405020304" pitchFamily="18" charset="0"/>
              </a:rPr>
              <a:t> </a:t>
            </a:r>
            <a:r>
              <a:rPr lang="uz-Cyrl-UZ" b="1" dirty="0">
                <a:solidFill>
                  <a:schemeClr val="accent1">
                    <a:lumMod val="10000"/>
                  </a:schemeClr>
                </a:solidFill>
                <a:latin typeface="Cambria" panose="02040503050406030204" pitchFamily="18" charset="0"/>
                <a:ea typeface="Times New Roman" panose="02020603050405020304" pitchFamily="18" charset="0"/>
              </a:rPr>
              <a:t>урф – одатлар асосидаги тарбия</a:t>
            </a:r>
            <a:r>
              <a:rPr lang="uz-Cyrl-UZ" dirty="0">
                <a:solidFill>
                  <a:schemeClr val="accent1">
                    <a:lumMod val="10000"/>
                  </a:schemeClr>
                </a:solidFill>
                <a:latin typeface="Cambria" panose="02040503050406030204" pitchFamily="18" charset="0"/>
                <a:ea typeface="Times New Roman" panose="02020603050405020304" pitchFamily="18" charset="0"/>
              </a:rPr>
              <a:t> </a:t>
            </a:r>
            <a:r>
              <a:rPr lang="uz-Cyrl-UZ" dirty="0" smtClean="0">
                <a:solidFill>
                  <a:schemeClr val="accent1">
                    <a:lumMod val="10000"/>
                  </a:schemeClr>
                </a:solidFill>
                <a:latin typeface="Cambria" panose="02040503050406030204" pitchFamily="18" charset="0"/>
                <a:ea typeface="Times New Roman" panose="02020603050405020304" pitchFamily="18" charset="0"/>
              </a:rPr>
              <a:t>– ҳар </a:t>
            </a:r>
            <a:r>
              <a:rPr lang="uz-Cyrl-UZ" dirty="0">
                <a:solidFill>
                  <a:schemeClr val="accent1">
                    <a:lumMod val="10000"/>
                  </a:schemeClr>
                </a:solidFill>
                <a:latin typeface="Cambria" panose="02040503050406030204" pitchFamily="18" charset="0"/>
                <a:ea typeface="Times New Roman" panose="02020603050405020304" pitchFamily="18" charset="0"/>
              </a:rPr>
              <a:t>бир инсонда оқиллик ва эътиқодлик, шарм – ҳаё ва ор – номуслик, зийраклик ва фаросатлилик, ҳалоллик ва покизалик, вазминлик ва улуғворлик, меҳнатсеварлик, билмга, устозларга, ота – онага ҳурмат ва меҳрибонлик каби маънавий – ахлоқий фазилатлар </a:t>
            </a:r>
            <a:r>
              <a:rPr lang="uz-Cyrl-UZ" dirty="0" smtClean="0">
                <a:solidFill>
                  <a:schemeClr val="accent1">
                    <a:lumMod val="10000"/>
                  </a:schemeClr>
                </a:solidFill>
                <a:latin typeface="Cambria" panose="02040503050406030204" pitchFamily="18" charset="0"/>
                <a:ea typeface="Times New Roman" panose="02020603050405020304" pitchFamily="18" charset="0"/>
              </a:rPr>
              <a:t>мужассам-лашаган </a:t>
            </a:r>
            <a:r>
              <a:rPr lang="uz-Cyrl-UZ" dirty="0">
                <a:solidFill>
                  <a:schemeClr val="accent1">
                    <a:lumMod val="10000"/>
                  </a:schemeClr>
                </a:solidFill>
                <a:latin typeface="Cambria" panose="02040503050406030204" pitchFamily="18" charset="0"/>
                <a:ea typeface="Times New Roman" panose="02020603050405020304" pitchFamily="18" charset="0"/>
              </a:rPr>
              <a:t>бўлишига алоҳида эътибор берилган. Маънавий поклик – бу ахлоқнинг тамал тошидир- деб эътироф этилган.</a:t>
            </a:r>
            <a:endParaRPr lang="ru-RU" sz="1600" dirty="0">
              <a:solidFill>
                <a:schemeClr val="accent1">
                  <a:lumMod val="10000"/>
                </a:schemeClr>
              </a:solidFill>
              <a:effectLst/>
              <a:latin typeface="Cambria" panose="02040503050406030204" pitchFamily="18" charset="0"/>
              <a:ea typeface="Times New Roman" panose="02020603050405020304"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2453" y="787400"/>
            <a:ext cx="6225948" cy="2524156"/>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59538" y="3570688"/>
            <a:ext cx="5006748" cy="2418120"/>
          </a:xfrm>
          <a:prstGeom prst="rect">
            <a:avLst/>
          </a:prstGeom>
        </p:spPr>
      </p:pic>
    </p:spTree>
    <p:extLst>
      <p:ext uri="{BB962C8B-B14F-4D97-AF65-F5344CB8AC3E}">
        <p14:creationId xmlns:p14="http://schemas.microsoft.com/office/powerpoint/2010/main" val="2099944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3" name="Прямоугольник 2"/>
          <p:cNvSpPr/>
          <p:nvPr/>
        </p:nvSpPr>
        <p:spPr>
          <a:xfrm>
            <a:off x="130629" y="831281"/>
            <a:ext cx="3236685" cy="5324535"/>
          </a:xfrm>
          <a:prstGeom prst="rect">
            <a:avLst/>
          </a:prstGeom>
        </p:spPr>
        <p:txBody>
          <a:bodyPr wrap="square">
            <a:spAutoFit/>
          </a:bodyPr>
          <a:lstStyle/>
          <a:p>
            <a:pPr algn="just">
              <a:spcAft>
                <a:spcPts val="0"/>
              </a:spcAft>
            </a:pPr>
            <a:r>
              <a:rPr lang="uz-Cyrl-UZ" sz="2000" dirty="0" smtClean="0">
                <a:latin typeface="Times New Roman" panose="02020603050405020304" pitchFamily="18" charset="0"/>
                <a:ea typeface="Times New Roman" panose="02020603050405020304" pitchFamily="18" charset="0"/>
              </a:rPr>
              <a:t>Мустақиллик </a:t>
            </a:r>
            <a:r>
              <a:rPr lang="uz-Cyrl-UZ" sz="2000" dirty="0">
                <a:latin typeface="Times New Roman" panose="02020603050405020304" pitchFamily="18" charset="0"/>
                <a:ea typeface="Times New Roman" panose="02020603050405020304" pitchFamily="18" charset="0"/>
              </a:rPr>
              <a:t>йилларида ҳарбий соҳада амалга оширилган улкан ислоҳотлар самараларига назар ташлар эканмиз, миллий армиямизнинг куч-қудрати ва салоҳиятига, эртанги кунимизга ишончимиз янада ортади, қалбимизда сарҳадларимиз дахлсизлиги, юртимиз тинчлиги ҳамда хавфсизлигини таъминлаётган мард ва жасур ҳарбийларимиз билан ғурурланиш туйғуси жўш уради.</a:t>
            </a:r>
            <a:endParaRPr lang="ru-RU" sz="2000" dirty="0">
              <a:effectLst/>
              <a:latin typeface="Times New Roman" panose="02020603050405020304" pitchFamily="18" charset="0"/>
              <a:ea typeface="Times New Roman" panose="02020603050405020304" pitchFamily="18" charset="0"/>
            </a:endParaRPr>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7487" y="831281"/>
            <a:ext cx="4223430" cy="3163496"/>
          </a:xfrm>
          <a:prstGeom prst="rect">
            <a:avLst/>
          </a:prstGeom>
        </p:spPr>
      </p:pic>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44459" y="3210622"/>
            <a:ext cx="4107770" cy="2945194"/>
          </a:xfrm>
          <a:prstGeom prst="rect">
            <a:avLst/>
          </a:prstGeom>
        </p:spPr>
      </p:pic>
    </p:spTree>
    <p:extLst>
      <p:ext uri="{BB962C8B-B14F-4D97-AF65-F5344CB8AC3E}">
        <p14:creationId xmlns:p14="http://schemas.microsoft.com/office/powerpoint/2010/main" val="1654153215"/>
      </p:ext>
    </p:extLst>
  </p:cSld>
  <p:clrMapOvr>
    <a:masterClrMapping/>
  </p:clrMapOvr>
</p:sld>
</file>

<file path=ppt/theme/theme1.xml><?xml version="1.0" encoding="utf-8"?>
<a:theme xmlns:a="http://schemas.openxmlformats.org/drawingml/2006/main" name="Рама">
  <a:themeElements>
    <a:clrScheme name="Другая 13">
      <a:dk1>
        <a:sysClr val="windowText" lastClr="000000"/>
      </a:dk1>
      <a:lt1>
        <a:sysClr val="window" lastClr="FFFFFF"/>
      </a:lt1>
      <a:dk2>
        <a:srgbClr val="1F497D"/>
      </a:dk2>
      <a:lt2>
        <a:srgbClr val="EEECE1"/>
      </a:lt2>
      <a:accent1>
        <a:srgbClr val="C6D9F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Рамка</Template>
  <TotalTime>190</TotalTime>
  <Words>360</Words>
  <Application>Microsoft Office PowerPoint</Application>
  <PresentationFormat>Широкоэкранный</PresentationFormat>
  <Paragraphs>18</Paragraphs>
  <Slides>10</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10</vt:i4>
      </vt:variant>
    </vt:vector>
  </HeadingPairs>
  <TitlesOfParts>
    <vt:vector size="16" baseType="lpstr">
      <vt:lpstr>Cambria</vt:lpstr>
      <vt:lpstr>Corbel</vt:lpstr>
      <vt:lpstr>PragmaticUZ</vt:lpstr>
      <vt:lpstr>Times New Roman</vt:lpstr>
      <vt:lpstr>Wingdings 2</vt:lpstr>
      <vt:lpstr>Рама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13</cp:revision>
  <dcterms:created xsi:type="dcterms:W3CDTF">2019-08-01T06:16:15Z</dcterms:created>
  <dcterms:modified xsi:type="dcterms:W3CDTF">2019-08-01T11:48:39Z</dcterms:modified>
</cp:coreProperties>
</file>